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0" r:id="rId4"/>
    <p:sldId id="258" r:id="rId5"/>
    <p:sldId id="259" r:id="rId6"/>
    <p:sldId id="261" r:id="rId7"/>
    <p:sldId id="262" r:id="rId8"/>
    <p:sldId id="263" r:id="rId9"/>
    <p:sldId id="264" r:id="rId10"/>
    <p:sldId id="265" r:id="rId11"/>
    <p:sldId id="266"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FFFF"/>
    <a:srgbClr val="66FF33"/>
    <a:srgbClr val="FF0000"/>
    <a:srgbClr val="0000FF"/>
    <a:srgbClr val="CC0066"/>
    <a:srgbClr val="FF0066"/>
    <a:srgbClr val="FFFFFF"/>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94660"/>
  </p:normalViewPr>
  <p:slideViewPr>
    <p:cSldViewPr>
      <p:cViewPr varScale="1">
        <p:scale>
          <a:sx n="68" d="100"/>
          <a:sy n="68" d="100"/>
        </p:scale>
        <p:origin x="-12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59C0E5-3A7F-4013-A3CB-FCEA186B1915}" type="datetimeFigureOut">
              <a:rPr lang="en-IE" smtClean="0"/>
              <a:pPr/>
              <a:t>25/10/2012</a:t>
            </a:fld>
            <a:endParaRPr lang="en-I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E55D55-7F25-4466-9B1E-66D7045F0858}" type="slidenum">
              <a:rPr lang="en-IE" smtClean="0"/>
              <a:pPr/>
              <a:t>‹#›</a:t>
            </a:fld>
            <a:endParaRPr lang="en-IE"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4BE55D55-7F25-4466-9B1E-66D7045F0858}" type="slidenum">
              <a:rPr lang="en-IE" smtClean="0"/>
              <a:pPr/>
              <a:t>10</a:t>
            </a:fld>
            <a:endParaRPr lang="en-I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25313E8F-A721-4558-AD3D-566DFFE1D861}" type="datetimeFigureOut">
              <a:rPr lang="en-IE" smtClean="0"/>
              <a:pPr/>
              <a:t>25/10/2012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2F3B03E2-EA3B-4EC0-A634-17A20BB4D3DF}" type="slidenum">
              <a:rPr lang="en-IE" smtClean="0"/>
              <a:pPr/>
              <a:t>‹#›</a:t>
            </a:fld>
            <a:endParaRPr lang="en-I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5313E8F-A721-4558-AD3D-566DFFE1D861}" type="datetimeFigureOut">
              <a:rPr lang="en-IE" smtClean="0"/>
              <a:pPr/>
              <a:t>25/10/2012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2F3B03E2-EA3B-4EC0-A634-17A20BB4D3DF}" type="slidenum">
              <a:rPr lang="en-IE" smtClean="0"/>
              <a:pPr/>
              <a:t>‹#›</a:t>
            </a:fld>
            <a:endParaRPr lang="en-I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5313E8F-A721-4558-AD3D-566DFFE1D861}" type="datetimeFigureOut">
              <a:rPr lang="en-IE" smtClean="0"/>
              <a:pPr/>
              <a:t>25/10/2012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2F3B03E2-EA3B-4EC0-A634-17A20BB4D3DF}" type="slidenum">
              <a:rPr lang="en-IE" smtClean="0"/>
              <a:pPr/>
              <a:t>‹#›</a:t>
            </a:fld>
            <a:endParaRPr lang="en-I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5313E8F-A721-4558-AD3D-566DFFE1D861}" type="datetimeFigureOut">
              <a:rPr lang="en-IE" smtClean="0"/>
              <a:pPr/>
              <a:t>25/10/2012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2F3B03E2-EA3B-4EC0-A634-17A20BB4D3DF}" type="slidenum">
              <a:rPr lang="en-IE" smtClean="0"/>
              <a:pPr/>
              <a:t>‹#›</a:t>
            </a:fld>
            <a:endParaRPr lang="en-I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313E8F-A721-4558-AD3D-566DFFE1D861}" type="datetimeFigureOut">
              <a:rPr lang="en-IE" smtClean="0"/>
              <a:pPr/>
              <a:t>25/10/2012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2F3B03E2-EA3B-4EC0-A634-17A20BB4D3DF}" type="slidenum">
              <a:rPr lang="en-IE" smtClean="0"/>
              <a:pPr/>
              <a:t>‹#›</a:t>
            </a:fld>
            <a:endParaRPr lang="en-I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25313E8F-A721-4558-AD3D-566DFFE1D861}" type="datetimeFigureOut">
              <a:rPr lang="en-IE" smtClean="0"/>
              <a:pPr/>
              <a:t>25/10/2012</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2F3B03E2-EA3B-4EC0-A634-17A20BB4D3DF}" type="slidenum">
              <a:rPr lang="en-IE" smtClean="0"/>
              <a:pPr/>
              <a:t>‹#›</a:t>
            </a:fld>
            <a:endParaRPr lang="en-I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25313E8F-A721-4558-AD3D-566DFFE1D861}" type="datetimeFigureOut">
              <a:rPr lang="en-IE" smtClean="0"/>
              <a:pPr/>
              <a:t>25/10/2012</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2F3B03E2-EA3B-4EC0-A634-17A20BB4D3DF}" type="slidenum">
              <a:rPr lang="en-IE" smtClean="0"/>
              <a:pPr/>
              <a:t>‹#›</a:t>
            </a:fld>
            <a:endParaRPr lang="en-I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25313E8F-A721-4558-AD3D-566DFFE1D861}" type="datetimeFigureOut">
              <a:rPr lang="en-IE" smtClean="0"/>
              <a:pPr/>
              <a:t>25/10/2012</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2F3B03E2-EA3B-4EC0-A634-17A20BB4D3DF}" type="slidenum">
              <a:rPr lang="en-IE" smtClean="0"/>
              <a:pPr/>
              <a:t>‹#›</a:t>
            </a:fld>
            <a:endParaRPr lang="en-I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313E8F-A721-4558-AD3D-566DFFE1D861}" type="datetimeFigureOut">
              <a:rPr lang="en-IE" smtClean="0"/>
              <a:pPr/>
              <a:t>25/10/2012</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2F3B03E2-EA3B-4EC0-A634-17A20BB4D3DF}" type="slidenum">
              <a:rPr lang="en-IE" smtClean="0"/>
              <a:pPr/>
              <a:t>‹#›</a:t>
            </a:fld>
            <a:endParaRPr lang="en-I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313E8F-A721-4558-AD3D-566DFFE1D861}" type="datetimeFigureOut">
              <a:rPr lang="en-IE" smtClean="0"/>
              <a:pPr/>
              <a:t>25/10/2012</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2F3B03E2-EA3B-4EC0-A634-17A20BB4D3DF}" type="slidenum">
              <a:rPr lang="en-IE" smtClean="0"/>
              <a:pPr/>
              <a:t>‹#›</a:t>
            </a:fld>
            <a:endParaRPr lang="en-I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313E8F-A721-4558-AD3D-566DFFE1D861}" type="datetimeFigureOut">
              <a:rPr lang="en-IE" smtClean="0"/>
              <a:pPr/>
              <a:t>25/10/2012</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2F3B03E2-EA3B-4EC0-A634-17A20BB4D3DF}" type="slidenum">
              <a:rPr lang="en-IE" smtClean="0"/>
              <a:pPr/>
              <a:t>‹#›</a:t>
            </a:fld>
            <a:endParaRPr lang="en-I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13E8F-A721-4558-AD3D-566DFFE1D861}" type="datetimeFigureOut">
              <a:rPr lang="en-IE" smtClean="0"/>
              <a:pPr/>
              <a:t>25/10/2012</a:t>
            </a:fld>
            <a:endParaRPr lang="en-I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B03E2-EA3B-4EC0-A634-17A20BB4D3DF}" type="slidenum">
              <a:rPr lang="en-IE" smtClean="0"/>
              <a:pPr/>
              <a:t>‹#›</a:t>
            </a:fld>
            <a:endParaRPr lang="en-I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library.thinkquest.org/5128/wt_am_page.html" TargetMode="Externa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99992" y="1"/>
            <a:ext cx="4644008" cy="2564903"/>
          </a:xfrm>
        </p:spPr>
        <p:txBody>
          <a:bodyPr>
            <a:noAutofit/>
          </a:bodyPr>
          <a:lstStyle/>
          <a:p>
            <a:r>
              <a:rPr lang="en-IE" sz="7200" dirty="0" smtClean="0">
                <a:solidFill>
                  <a:srgbClr val="FFFF00"/>
                </a:solidFill>
                <a:latin typeface="Bauhaus 93" pitchFamily="82" charset="0"/>
                <a:cs typeface="Aharoni" pitchFamily="2" charset="-79"/>
              </a:rPr>
              <a:t>Rainforest</a:t>
            </a:r>
            <a:endParaRPr lang="en-IE" sz="7200" dirty="0">
              <a:solidFill>
                <a:srgbClr val="FFFF00"/>
              </a:solidFill>
              <a:latin typeface="Bauhaus 93" pitchFamily="82" charset="0"/>
              <a:cs typeface="Aharoni" pitchFamily="2" charset="-79"/>
            </a:endParaRPr>
          </a:p>
        </p:txBody>
      </p:sp>
      <p:sp>
        <p:nvSpPr>
          <p:cNvPr id="3" name="Subtitle 2"/>
          <p:cNvSpPr>
            <a:spLocks noGrp="1"/>
          </p:cNvSpPr>
          <p:nvPr>
            <p:ph type="subTitle" idx="1"/>
          </p:nvPr>
        </p:nvSpPr>
        <p:spPr>
          <a:xfrm flipV="1">
            <a:off x="1371600" y="6812280"/>
            <a:ext cx="6400800" cy="45719"/>
          </a:xfrm>
        </p:spPr>
        <p:txBody>
          <a:bodyPr>
            <a:normAutofit fontScale="25000" lnSpcReduction="20000"/>
          </a:bodyPr>
          <a:lstStyle/>
          <a:p>
            <a:endParaRPr lang="en-IE" dirty="0"/>
          </a:p>
        </p:txBody>
      </p:sp>
    </p:spTree>
  </p:cSld>
  <p:clrMapOvr>
    <a:masterClrMapping/>
  </p:clrMapOvr>
  <p:transition>
    <p:strips dir="ru"/>
    <p:sndAc>
      <p:stSnd>
        <p:snd r:embed="rId2" name="drumroll.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50000" b="-5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9600" dirty="0" smtClean="0">
                <a:solidFill>
                  <a:srgbClr val="FF00FF"/>
                </a:solidFill>
              </a:rPr>
              <a:t>Lily</a:t>
            </a:r>
            <a:endParaRPr lang="en-IE" sz="9600" dirty="0">
              <a:solidFill>
                <a:srgbClr val="FF00FF"/>
              </a:solidFill>
            </a:endParaRPr>
          </a:p>
        </p:txBody>
      </p:sp>
      <p:sp>
        <p:nvSpPr>
          <p:cNvPr id="3" name="Content Placeholder 2"/>
          <p:cNvSpPr>
            <a:spLocks noGrp="1"/>
          </p:cNvSpPr>
          <p:nvPr>
            <p:ph idx="1"/>
          </p:nvPr>
        </p:nvSpPr>
        <p:spPr/>
        <p:txBody>
          <a:bodyPr>
            <a:normAutofit/>
          </a:bodyPr>
          <a:lstStyle/>
          <a:p>
            <a:r>
              <a:rPr lang="en-IE" dirty="0" smtClean="0"/>
              <a:t>A </a:t>
            </a:r>
            <a:br>
              <a:rPr lang="en-IE" dirty="0" smtClean="0"/>
            </a:br>
            <a:endParaRPr lang="en-IE" dirty="0"/>
          </a:p>
        </p:txBody>
      </p:sp>
      <p:sp>
        <p:nvSpPr>
          <p:cNvPr id="4" name="Rectangle 3"/>
          <p:cNvSpPr/>
          <p:nvPr/>
        </p:nvSpPr>
        <p:spPr>
          <a:xfrm>
            <a:off x="1043608" y="1844824"/>
            <a:ext cx="7560840" cy="5016758"/>
          </a:xfrm>
          <a:prstGeom prst="rect">
            <a:avLst/>
          </a:prstGeom>
        </p:spPr>
        <p:txBody>
          <a:bodyPr wrap="square">
            <a:spAutoFit/>
          </a:bodyPr>
          <a:lstStyle/>
          <a:p>
            <a:r>
              <a:rPr lang="en-IE" sz="3200" dirty="0" smtClean="0">
                <a:solidFill>
                  <a:srgbClr val="FF0000"/>
                </a:solidFill>
              </a:rPr>
              <a:t>A sunburst of white petals, the Lily (Eucharis grand flora ) has a candy-sweet fragrance. Typically, three to six flowers cluster together, and the stems grow to an average of 12 inches. Akin to the daffodil, the Lily can be a garden flower in climates that receive equal amounts of sun and shade, and where the temperatures hover between 60- and 70-degrees Fahrenheit.</a:t>
            </a:r>
            <a:r>
              <a:rPr lang="en-IE" sz="3200" dirty="0" smtClean="0">
                <a:solidFill>
                  <a:srgbClr val="00FFFF"/>
                </a:solidFill>
              </a:rPr>
              <a:t/>
            </a:r>
            <a:br>
              <a:rPr lang="en-IE" sz="3200" dirty="0" smtClean="0">
                <a:solidFill>
                  <a:srgbClr val="00FFFF"/>
                </a:solidFill>
              </a:rPr>
            </a:br>
            <a:endParaRPr lang="en-IE" sz="3200" dirty="0">
              <a:solidFill>
                <a:srgbClr val="00FFFF"/>
              </a:solidFill>
            </a:endParaRPr>
          </a:p>
        </p:txBody>
      </p:sp>
    </p:spTree>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7200" dirty="0" smtClean="0">
                <a:solidFill>
                  <a:srgbClr val="00FFFF"/>
                </a:solidFill>
              </a:rPr>
              <a:t>Rainforest Tribe</a:t>
            </a:r>
            <a:endParaRPr lang="en-IE" sz="7200" dirty="0">
              <a:solidFill>
                <a:srgbClr val="00FFFF"/>
              </a:solidFill>
            </a:endParaRPr>
          </a:p>
        </p:txBody>
      </p:sp>
      <p:sp>
        <p:nvSpPr>
          <p:cNvPr id="3" name="Content Placeholder 2"/>
          <p:cNvSpPr>
            <a:spLocks noGrp="1"/>
          </p:cNvSpPr>
          <p:nvPr>
            <p:ph idx="1"/>
          </p:nvPr>
        </p:nvSpPr>
        <p:spPr/>
        <p:txBody>
          <a:bodyPr>
            <a:normAutofit fontScale="85000" lnSpcReduction="20000"/>
          </a:bodyPr>
          <a:lstStyle/>
          <a:p>
            <a:r>
              <a:rPr lang="en-IE" b="1" dirty="0" smtClean="0">
                <a:solidFill>
                  <a:srgbClr val="66FF33"/>
                </a:solidFill>
              </a:rPr>
              <a:t>There are a lot of tribes that live in the Amazon rainforest.  Many tribes have different cultures and traditions that are passed down for all Amazon tribes.  For example: Yanomami  tribes are the largest tribe in the Amazon today and they have different traditions from the Cabochons , </a:t>
            </a:r>
            <a:r>
              <a:rPr lang="en-IE" b="1" dirty="0" smtClean="0">
                <a:solidFill>
                  <a:srgbClr val="66FF33"/>
                </a:solidFill>
                <a:hlinkClick r:id="rId3"/>
              </a:rPr>
              <a:t>Witoto</a:t>
            </a:r>
            <a:r>
              <a:rPr lang="en-IE" b="1" dirty="0" smtClean="0">
                <a:solidFill>
                  <a:srgbClr val="66FF33"/>
                </a:solidFill>
              </a:rPr>
              <a:t> , Manioc, and the Kayapo .  Like the Yanomami is the Cabochons .  The Cabochons live in the Amazon too.  They are very skilled hunters.  The Cabochons are very good cookers too.  They are very wise and can live in the Amazon with out any problems.  One tradition is that the Witoto tribe eats the meat of the people they kill and use their bones as souveniers or make things</a:t>
            </a:r>
            <a:r>
              <a:rPr lang="en-IE" b="1" dirty="0" smtClean="0"/>
              <a:t>.</a:t>
            </a:r>
            <a:endParaRPr lang="en-IE" dirty="0"/>
          </a:p>
        </p:txBody>
      </p:sp>
    </p:spTree>
  </p:cSld>
  <p:clrMapOvr>
    <a:masterClrMapping/>
  </p:clrMapOvr>
  <p:transition>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1000" r="-11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IE" dirty="0" smtClean="0">
                <a:solidFill>
                  <a:srgbClr val="FFFFFF"/>
                </a:solidFill>
              </a:rPr>
              <a:t> </a:t>
            </a:r>
            <a:r>
              <a:rPr lang="en-IE" b="1" i="1" dirty="0" smtClean="0">
                <a:solidFill>
                  <a:srgbClr val="FFFFFF"/>
                </a:solidFill>
              </a:rPr>
              <a:t>  Rainforest is located near the equator .</a:t>
            </a:r>
          </a:p>
          <a:p>
            <a:pPr>
              <a:buNone/>
            </a:pPr>
            <a:r>
              <a:rPr lang="en-IE" b="1" i="1" dirty="0" smtClean="0">
                <a:solidFill>
                  <a:srgbClr val="FFFFFF"/>
                </a:solidFill>
              </a:rPr>
              <a:t>   In Rainforest is really hot and rains a lot .</a:t>
            </a:r>
          </a:p>
          <a:p>
            <a:pPr>
              <a:buNone/>
            </a:pPr>
            <a:r>
              <a:rPr lang="en-IE" b="1" i="1" dirty="0" smtClean="0">
                <a:solidFill>
                  <a:srgbClr val="FFFFFF"/>
                </a:solidFill>
              </a:rPr>
              <a:t>   Rainforest has four layers they are </a:t>
            </a:r>
            <a:r>
              <a:rPr lang="en-IE" b="1" i="1" dirty="0" smtClean="0">
                <a:solidFill>
                  <a:srgbClr val="FF0000"/>
                </a:solidFill>
              </a:rPr>
              <a:t>Forest Floor , Understory Layer , Canopy Layer and Emergent Layer .</a:t>
            </a:r>
          </a:p>
          <a:p>
            <a:pPr>
              <a:buNone/>
            </a:pPr>
            <a:r>
              <a:rPr lang="en-IE" b="1" i="1" dirty="0" smtClean="0">
                <a:solidFill>
                  <a:srgbClr val="FF0000"/>
                </a:solidFill>
              </a:rPr>
              <a:t>    </a:t>
            </a:r>
            <a:r>
              <a:rPr lang="en-IE" b="1" i="1" dirty="0" smtClean="0">
                <a:solidFill>
                  <a:srgbClr val="FFFFFF"/>
                </a:solidFill>
              </a:rPr>
              <a:t>The Rainforest is called LUNGS OF THE EARTH </a:t>
            </a:r>
          </a:p>
          <a:p>
            <a:pPr>
              <a:buNone/>
            </a:pPr>
            <a:r>
              <a:rPr lang="en-IE" b="1" i="1" dirty="0" smtClean="0">
                <a:solidFill>
                  <a:srgbClr val="FFFFFF"/>
                </a:solidFill>
              </a:rPr>
              <a:t>    because there is a </a:t>
            </a:r>
            <a:r>
              <a:rPr lang="en-IE" b="1" i="1" dirty="0" smtClean="0">
                <a:solidFill>
                  <a:srgbClr val="FF0000"/>
                </a:solidFill>
              </a:rPr>
              <a:t>greenhouse </a:t>
            </a:r>
            <a:r>
              <a:rPr lang="en-IE" b="1" i="1" dirty="0" smtClean="0">
                <a:solidFill>
                  <a:srgbClr val="FFFFFF"/>
                </a:solidFill>
              </a:rPr>
              <a:t>and it makes </a:t>
            </a:r>
          </a:p>
          <a:p>
            <a:pPr>
              <a:buNone/>
            </a:pPr>
            <a:r>
              <a:rPr lang="en-IE" b="1" i="1" dirty="0" smtClean="0">
                <a:solidFill>
                  <a:srgbClr val="FFFFFF"/>
                </a:solidFill>
              </a:rPr>
              <a:t>   </a:t>
            </a:r>
            <a:r>
              <a:rPr lang="en-IE" b="1" i="1" dirty="0" smtClean="0">
                <a:solidFill>
                  <a:srgbClr val="FF0000"/>
                </a:solidFill>
              </a:rPr>
              <a:t> oxygen . </a:t>
            </a:r>
            <a:endParaRPr lang="en-IE" dirty="0">
              <a:solidFill>
                <a:srgbClr val="FFFFFF"/>
              </a:solidFill>
            </a:endParaRPr>
          </a:p>
        </p:txBody>
      </p:sp>
    </p:spTree>
  </p:cSld>
  <p:clrMapOvr>
    <a:masterClrMapping/>
  </p:clrMapOvr>
  <p:transition>
    <p:newsflash/>
    <p:sndAc>
      <p:stSnd>
        <p:snd r:embed="rId2" name="wind.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4000" r="-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IE" dirty="0" smtClean="0"/>
              <a:t>                     </a:t>
            </a:r>
            <a:r>
              <a:rPr lang="en-IE" sz="9600" dirty="0" smtClean="0">
                <a:solidFill>
                  <a:srgbClr val="FF0066"/>
                </a:solidFill>
                <a:latin typeface="Brush Script MT" pitchFamily="66" charset="0"/>
              </a:rPr>
              <a:t>Rainforest Animals </a:t>
            </a:r>
            <a:endParaRPr lang="en-IE" sz="9600" dirty="0">
              <a:solidFill>
                <a:srgbClr val="FF0066"/>
              </a:solidFill>
              <a:latin typeface="Brush Script MT" pitchFamily="66" charset="0"/>
            </a:endParaRPr>
          </a:p>
        </p:txBody>
      </p:sp>
    </p:spTree>
  </p:cSld>
  <p:clrMapOvr>
    <a:masterClrMapping/>
  </p:clrMapOvr>
  <p:transition>
    <p:push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6600" dirty="0" smtClean="0">
                <a:solidFill>
                  <a:srgbClr val="66FF33"/>
                </a:solidFill>
                <a:latin typeface="Blackadder ITC" pitchFamily="82" charset="0"/>
              </a:rPr>
              <a:t>Giant Otter</a:t>
            </a:r>
            <a:endParaRPr lang="en-IE" sz="6600" dirty="0">
              <a:solidFill>
                <a:srgbClr val="66FF33"/>
              </a:solidFill>
              <a:latin typeface="Blackadder ITC" pitchFamily="82" charset="0"/>
            </a:endParaRPr>
          </a:p>
        </p:txBody>
      </p:sp>
      <p:sp>
        <p:nvSpPr>
          <p:cNvPr id="3" name="Content Placeholder 2"/>
          <p:cNvSpPr>
            <a:spLocks noGrp="1"/>
          </p:cNvSpPr>
          <p:nvPr>
            <p:ph idx="1"/>
          </p:nvPr>
        </p:nvSpPr>
        <p:spPr/>
        <p:txBody>
          <a:bodyPr>
            <a:noAutofit/>
          </a:bodyPr>
          <a:lstStyle/>
          <a:p>
            <a:r>
              <a:rPr lang="en-IE" sz="3600" b="1" dirty="0" smtClean="0">
                <a:solidFill>
                  <a:srgbClr val="FF0066"/>
                </a:solidFill>
                <a:latin typeface="David" pitchFamily="34" charset="-79"/>
                <a:cs typeface="David" pitchFamily="34" charset="-79"/>
              </a:rPr>
              <a:t>They spend most of their time in the water and find most of their food there. Giant Otters hunt during the day and sleep at night. Their diet consists almost exclusively of fish, and is much less diverse then other otters. The outer fur is thick and waterproof. The inner coat includes an insulating layer of air, and stays dry even under water </a:t>
            </a:r>
            <a:r>
              <a:rPr lang="en-IE" sz="3600" b="1" dirty="0" smtClean="0">
                <a:solidFill>
                  <a:schemeClr val="accent4">
                    <a:lumMod val="40000"/>
                    <a:lumOff val="60000"/>
                  </a:schemeClr>
                </a:solidFill>
                <a:latin typeface="David" pitchFamily="34" charset="-79"/>
                <a:cs typeface="David" pitchFamily="34" charset="-79"/>
              </a:rPr>
              <a:t>.</a:t>
            </a:r>
            <a:endParaRPr lang="en-IE" sz="3600" dirty="0">
              <a:solidFill>
                <a:schemeClr val="accent4">
                  <a:lumMod val="40000"/>
                  <a:lumOff val="60000"/>
                </a:schemeClr>
              </a:solidFill>
              <a:latin typeface="David" pitchFamily="34" charset="-79"/>
              <a:cs typeface="David" pitchFamily="34" charset="-79"/>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8000" r="-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6600" dirty="0" smtClean="0">
                <a:solidFill>
                  <a:srgbClr val="66FF33"/>
                </a:solidFill>
              </a:rPr>
              <a:t>Purple Honeycreeper</a:t>
            </a:r>
            <a:endParaRPr lang="en-IE" sz="6600" dirty="0">
              <a:solidFill>
                <a:srgbClr val="66FF33"/>
              </a:solidFill>
            </a:endParaRPr>
          </a:p>
        </p:txBody>
      </p:sp>
      <p:sp>
        <p:nvSpPr>
          <p:cNvPr id="3" name="Content Placeholder 2"/>
          <p:cNvSpPr>
            <a:spLocks noGrp="1"/>
          </p:cNvSpPr>
          <p:nvPr>
            <p:ph idx="1"/>
          </p:nvPr>
        </p:nvSpPr>
        <p:spPr/>
        <p:txBody>
          <a:bodyPr>
            <a:normAutofit fontScale="25000" lnSpcReduction="20000"/>
          </a:bodyPr>
          <a:lstStyle/>
          <a:p>
            <a:r>
              <a:rPr lang="en-IE" sz="12800" dirty="0" smtClean="0">
                <a:solidFill>
                  <a:srgbClr val="FF3300"/>
                </a:solidFill>
                <a:latin typeface="Constantia" pitchFamily="18" charset="0"/>
              </a:rPr>
              <a:t>There are many species of honeycreepers.</a:t>
            </a:r>
          </a:p>
          <a:p>
            <a:r>
              <a:rPr lang="en-IE" sz="12800" dirty="0" smtClean="0">
                <a:solidFill>
                  <a:srgbClr val="FF3300"/>
                </a:solidFill>
                <a:latin typeface="Constantia" pitchFamily="18" charset="0"/>
              </a:rPr>
              <a:t>The Purple honeycreeper has a long bill which helps them catch insects and get nectar from flowers.</a:t>
            </a:r>
          </a:p>
          <a:p>
            <a:r>
              <a:rPr lang="en-IE" sz="12800" dirty="0" smtClean="0">
                <a:solidFill>
                  <a:srgbClr val="FF3300"/>
                </a:solidFill>
                <a:latin typeface="Constantia" pitchFamily="18" charset="0"/>
              </a:rPr>
              <a:t>They are about 4 - 5 inches in length.</a:t>
            </a:r>
          </a:p>
          <a:p>
            <a:r>
              <a:rPr lang="en-IE" sz="12800" dirty="0" smtClean="0">
                <a:solidFill>
                  <a:srgbClr val="FF3300"/>
                </a:solidFill>
                <a:latin typeface="Constantia" pitchFamily="18" charset="0"/>
              </a:rPr>
              <a:t>The males are a very colourful purple and the females are a dull green.</a:t>
            </a:r>
          </a:p>
          <a:p>
            <a:r>
              <a:rPr lang="en-IE" sz="12800" dirty="0" smtClean="0">
                <a:solidFill>
                  <a:srgbClr val="FF3300"/>
                </a:solidFill>
                <a:latin typeface="Constantia" pitchFamily="18" charset="0"/>
              </a:rPr>
              <a:t>The female usually lays two eggs in a small nest on the end of a tree branch.</a:t>
            </a:r>
          </a:p>
          <a:p>
            <a:r>
              <a:rPr lang="en-IE" sz="12800" dirty="0" smtClean="0">
                <a:solidFill>
                  <a:srgbClr val="FF3300"/>
                </a:solidFill>
                <a:latin typeface="Constantia" pitchFamily="18" charset="0"/>
              </a:rPr>
              <a:t>They are important in the rainforest food web because they help control the insect population.</a:t>
            </a:r>
          </a:p>
          <a:p>
            <a:endParaRPr lang="en-IE" dirty="0"/>
          </a:p>
        </p:txBody>
      </p:sp>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4000" r="-3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7200" dirty="0" smtClean="0">
                <a:solidFill>
                  <a:srgbClr val="FFFFFF"/>
                </a:solidFill>
                <a:latin typeface="Curlz MT" pitchFamily="82" charset="0"/>
              </a:rPr>
              <a:t>Butterflies</a:t>
            </a:r>
            <a:endParaRPr lang="en-IE" sz="7200" dirty="0">
              <a:solidFill>
                <a:srgbClr val="FFFFFF"/>
              </a:solidFill>
              <a:latin typeface="Curlz MT" pitchFamily="82" charset="0"/>
            </a:endParaRPr>
          </a:p>
        </p:txBody>
      </p:sp>
      <p:sp>
        <p:nvSpPr>
          <p:cNvPr id="3" name="Content Placeholder 2"/>
          <p:cNvSpPr>
            <a:spLocks noGrp="1"/>
          </p:cNvSpPr>
          <p:nvPr>
            <p:ph idx="1"/>
          </p:nvPr>
        </p:nvSpPr>
        <p:spPr/>
        <p:txBody>
          <a:bodyPr>
            <a:normAutofit fontScale="92500"/>
          </a:bodyPr>
          <a:lstStyle/>
          <a:p>
            <a:r>
              <a:rPr lang="en-IE" sz="4800" dirty="0" smtClean="0">
                <a:solidFill>
                  <a:srgbClr val="FFFFFF"/>
                </a:solidFill>
              </a:rPr>
              <a:t>Blue morph's like other butterflies, also have two clubbed antennas, two fore wings and two hind wings, six legs and three body segments -- the head, thorax and abdomen</a:t>
            </a:r>
            <a:r>
              <a:rPr lang="en-IE" sz="4800" dirty="0" smtClean="0"/>
              <a:t>.</a:t>
            </a:r>
            <a:endParaRPr lang="en-IE" sz="4800" dirty="0"/>
          </a:p>
        </p:txBody>
      </p:sp>
    </p:spTree>
  </p:cSld>
  <p:clrMapOvr>
    <a:masterClrMapping/>
  </p:clrMapOvr>
  <p:transition>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IE" dirty="0" smtClean="0">
                <a:solidFill>
                  <a:srgbClr val="FF0000"/>
                </a:solidFill>
                <a:latin typeface="Brush Script MT" pitchFamily="66" charset="0"/>
              </a:rPr>
              <a:t>                  </a:t>
            </a:r>
            <a:r>
              <a:rPr lang="en-IE" sz="9600" dirty="0" smtClean="0">
                <a:solidFill>
                  <a:srgbClr val="FF0000"/>
                </a:solidFill>
                <a:latin typeface="Brush Script MT" pitchFamily="66" charset="0"/>
              </a:rPr>
              <a:t>Rainforest’s plants and flowers </a:t>
            </a:r>
            <a:endParaRPr lang="en-IE" sz="9600" dirty="0">
              <a:solidFill>
                <a:srgbClr val="FF0000"/>
              </a:solidFill>
              <a:latin typeface="Brush Script MT" pitchFamily="66" charset="0"/>
            </a:endParaRPr>
          </a:p>
        </p:txBody>
      </p:sp>
    </p:spTree>
  </p:cSld>
  <p:clrMapOvr>
    <a:masterClrMapping/>
  </p:clrMapOvr>
  <p:transition>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8000" b="1" dirty="0" smtClean="0">
                <a:solidFill>
                  <a:srgbClr val="66FF33"/>
                </a:solidFill>
                <a:latin typeface="Arial Rounded MT Bold" pitchFamily="34" charset="0"/>
                <a:cs typeface="Aharoni" pitchFamily="2" charset="-79"/>
              </a:rPr>
              <a:t>Hot Lips Flower</a:t>
            </a:r>
            <a:endParaRPr lang="en-IE" sz="8000" dirty="0">
              <a:solidFill>
                <a:srgbClr val="66FF33"/>
              </a:solidFill>
              <a:latin typeface="Arial Rounded MT Bold" pitchFamily="34" charset="0"/>
              <a:cs typeface="Aharoni" pitchFamily="2" charset="-79"/>
            </a:endParaRPr>
          </a:p>
        </p:txBody>
      </p:sp>
      <p:sp>
        <p:nvSpPr>
          <p:cNvPr id="5" name="Content Placeholder 4"/>
          <p:cNvSpPr>
            <a:spLocks noGrp="1"/>
          </p:cNvSpPr>
          <p:nvPr>
            <p:ph idx="1"/>
          </p:nvPr>
        </p:nvSpPr>
        <p:spPr/>
        <p:txBody>
          <a:bodyPr>
            <a:noAutofit/>
          </a:bodyPr>
          <a:lstStyle/>
          <a:p>
            <a:r>
              <a:rPr lang="en-IE" sz="4400" dirty="0" smtClean="0">
                <a:solidFill>
                  <a:srgbClr val="FFFF00"/>
                </a:solidFill>
                <a:latin typeface="Harlow Solid Italic" pitchFamily="82" charset="0"/>
                <a:cs typeface="Aharoni" pitchFamily="2" charset="-79"/>
              </a:rPr>
              <a:t>The beautiful flower on the right is a "Hot Lips" bush, a small shrub that lives under the rainforest canopy in the dark "understory." The bright red colour attracts birds to pollinate and disperse seeds</a:t>
            </a:r>
            <a:r>
              <a:rPr lang="en-IE" sz="4400" dirty="0" smtClean="0">
                <a:latin typeface="Aharoni" pitchFamily="2" charset="-79"/>
                <a:cs typeface="Aharoni" pitchFamily="2" charset="-79"/>
              </a:rPr>
              <a:t>.</a:t>
            </a:r>
            <a:endParaRPr lang="en-IE" sz="4400" dirty="0">
              <a:latin typeface="Aharoni" pitchFamily="2" charset="-79"/>
              <a:cs typeface="Aharoni" pitchFamily="2" charset="-79"/>
            </a:endParaRPr>
          </a:p>
        </p:txBody>
      </p:sp>
    </p:spTree>
  </p:cSld>
  <p:clrMapOvr>
    <a:masterClrMapping/>
  </p:clrMapOvr>
  <p:transition>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8000" b="-1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
            </a:r>
            <a:br>
              <a:rPr lang="en-IE" dirty="0" smtClean="0"/>
            </a:br>
            <a:r>
              <a:rPr lang="en-IE" sz="8000" dirty="0" smtClean="0">
                <a:latin typeface="Harlow Solid Italic" pitchFamily="82" charset="0"/>
              </a:rPr>
              <a:t>Bengal Bamboo</a:t>
            </a:r>
            <a:r>
              <a:rPr lang="en-IE" dirty="0" smtClean="0"/>
              <a:t/>
            </a:r>
            <a:br>
              <a:rPr lang="en-IE" dirty="0" smtClean="0"/>
            </a:br>
            <a:endParaRPr lang="en-IE" dirty="0"/>
          </a:p>
        </p:txBody>
      </p:sp>
      <p:sp>
        <p:nvSpPr>
          <p:cNvPr id="3" name="Content Placeholder 2"/>
          <p:cNvSpPr>
            <a:spLocks noGrp="1"/>
          </p:cNvSpPr>
          <p:nvPr>
            <p:ph idx="1"/>
          </p:nvPr>
        </p:nvSpPr>
        <p:spPr/>
        <p:txBody>
          <a:bodyPr>
            <a:normAutofit fontScale="92500" lnSpcReduction="20000"/>
          </a:bodyPr>
          <a:lstStyle/>
          <a:p>
            <a:r>
              <a:rPr lang="en-IE" dirty="0" smtClean="0">
                <a:solidFill>
                  <a:srgbClr val="FF00FF"/>
                </a:solidFill>
                <a:latin typeface="Cooper Black" pitchFamily="18" charset="0"/>
                <a:cs typeface="Aharoni" pitchFamily="2" charset="-79"/>
              </a:rPr>
              <a:t>The Bamboos tilde can be found in the biome of the Southeast Asian rainforest. It often grows as an undergrowth scattered or in patches in the forest. It does very well in a moist environment with a lot of rainfall. It likes temperatures between 40 degrees Fahrenheit and 100 degrees Fahrenheit. Rainforests get around 100 inches of rain per year. Rainforests are found mainly around the equator. They hold many varieties of plants and animals.</a:t>
            </a:r>
            <a:endParaRPr lang="en-IE" dirty="0">
              <a:solidFill>
                <a:srgbClr val="FF00FF"/>
              </a:solidFill>
              <a:latin typeface="Cooper Black" pitchFamily="18" charset="0"/>
              <a:cs typeface="Aharoni" pitchFamily="2" charset="-79"/>
            </a:endParaRPr>
          </a:p>
        </p:txBody>
      </p:sp>
    </p:spTree>
  </p:cSld>
  <p:clrMapOvr>
    <a:masterClrMapping/>
  </p:clrMapOvr>
  <p:transition>
    <p:cover dir="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477</Words>
  <Application>Microsoft Office PowerPoint</Application>
  <PresentationFormat>On-screen Show (4:3)</PresentationFormat>
  <Paragraphs>30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Rainforest</vt:lpstr>
      <vt:lpstr>Slide 2</vt:lpstr>
      <vt:lpstr>Slide 3</vt:lpstr>
      <vt:lpstr>Giant Otter</vt:lpstr>
      <vt:lpstr>Purple Honeycreeper</vt:lpstr>
      <vt:lpstr>Butterflies</vt:lpstr>
      <vt:lpstr>Slide 7</vt:lpstr>
      <vt:lpstr>Hot Lips Flower</vt:lpstr>
      <vt:lpstr> Bengal Bamboo </vt:lpstr>
      <vt:lpstr>Lily</vt:lpstr>
      <vt:lpstr>Rainforest Tribe</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Rainforest</dc:title>
  <dc:creator>user</dc:creator>
  <cp:lastModifiedBy>Admin</cp:lastModifiedBy>
  <cp:revision>16</cp:revision>
  <dcterms:created xsi:type="dcterms:W3CDTF">2012-10-10T20:43:39Z</dcterms:created>
  <dcterms:modified xsi:type="dcterms:W3CDTF">2012-10-25T11:39:22Z</dcterms:modified>
</cp:coreProperties>
</file>